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9" r:id="rId3"/>
    <p:sldId id="295" r:id="rId4"/>
    <p:sldId id="296" r:id="rId5"/>
    <p:sldId id="297" r:id="rId6"/>
    <p:sldId id="298" r:id="rId7"/>
    <p:sldId id="299" r:id="rId8"/>
    <p:sldId id="285" r:id="rId9"/>
    <p:sldId id="286" r:id="rId10"/>
    <p:sldId id="287" r:id="rId11"/>
    <p:sldId id="300" r:id="rId12"/>
    <p:sldId id="301" r:id="rId13"/>
    <p:sldId id="302" r:id="rId14"/>
    <p:sldId id="305" r:id="rId15"/>
    <p:sldId id="303" r:id="rId16"/>
    <p:sldId id="288" r:id="rId17"/>
    <p:sldId id="304" r:id="rId18"/>
    <p:sldId id="289" r:id="rId19"/>
    <p:sldId id="290" r:id="rId20"/>
    <p:sldId id="291" r:id="rId21"/>
    <p:sldId id="292" r:id="rId22"/>
    <p:sldId id="293" r:id="rId23"/>
    <p:sldId id="294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579"/>
    <a:srgbClr val="EF2C19"/>
    <a:srgbClr val="0055AD"/>
    <a:srgbClr val="0B447B"/>
    <a:srgbClr val="296B52"/>
    <a:srgbClr val="2BB0E2"/>
    <a:srgbClr val="3BC7D3"/>
    <a:srgbClr val="87C846"/>
    <a:srgbClr val="3F319A"/>
    <a:srgbClr val="FDE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20"/>
    <p:restoredTop sz="94741"/>
  </p:normalViewPr>
  <p:slideViewPr>
    <p:cSldViewPr snapToGrid="0" snapToObjects="1">
      <p:cViewPr varScale="1">
        <p:scale>
          <a:sx n="111" d="100"/>
          <a:sy n="111" d="100"/>
        </p:scale>
        <p:origin x="2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B8BE-9943-5047-9B0C-835AB6EC4931}" type="datetimeFigureOut">
              <a:t>17/02/2021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BE829-1B5E-D541-B58A-E10F0D2DB75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2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667-9F68-964D-96A1-ED51960D5DF3}" type="datetimeFigureOut">
              <a:t>17/02/2021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3A64A-C3BC-E34A-B67B-9D545D1EA98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03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8731" y="593105"/>
            <a:ext cx="4740232" cy="5699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1169738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 userDrawn="1"/>
        </p:nvSpPr>
        <p:spPr>
          <a:xfrm>
            <a:off x="11030892" y="5615612"/>
            <a:ext cx="1242388" cy="124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dessinateurdepresse.com/illustrations-illustrateur/conduite-du-changement-humour-dessin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dessinateurdepresse.com/illustrations-illustrateur/conduite-du-changement-humour-dessi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hyperlink" Target="https://www.lettreducadre.fr/15292/la-resistance-au-changement-une-opportunite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ww.terresacree.org/actualites/1643/actualite-qui-veut-le-changement-qui-est-pret-a-changer-dessin-humoristique-o-12135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trpocb.org/psoc-reddition-de-comptes-cadre-de-reference-bleu-et-rien-de-plus/si-nous-sommes-tous-unis-personne-ne-tomb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natalliabushuyeva.com/the-giant-turn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87068" y="3411477"/>
            <a:ext cx="84178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0" i="0" dirty="0" smtClean="0">
                <a:solidFill>
                  <a:srgbClr val="87C846"/>
                </a:solidFill>
                <a:latin typeface="Muli Light" charset="0"/>
                <a:ea typeface="Muli Light" charset="0"/>
                <a:cs typeface="Muli Light" charset="0"/>
              </a:rPr>
              <a:t>Annexes</a:t>
            </a:r>
            <a:endParaRPr lang="fr-FR" sz="8000" b="0" i="0" dirty="0">
              <a:solidFill>
                <a:srgbClr val="87C846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10681" y="2414892"/>
            <a:ext cx="91706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i="0" dirty="0" smtClean="0">
                <a:solidFill>
                  <a:srgbClr val="0B447B"/>
                </a:solidFill>
                <a:latin typeface="Muli Black" charset="0"/>
                <a:ea typeface="Muli Black" charset="0"/>
                <a:cs typeface="Muli Black" charset="0"/>
              </a:rPr>
              <a:t>Kit CU 33</a:t>
            </a:r>
            <a:endParaRPr lang="fr-FR" sz="6000" b="1" i="0" dirty="0">
              <a:solidFill>
                <a:srgbClr val="0B447B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6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62641" y="2561087"/>
            <a:ext cx="101331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 La seule véritable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erreur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est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celle dont on ne tire pas d’enseignement.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John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Wesley Powell,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explorateur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6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73788" y="2503577"/>
            <a:ext cx="103429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Une personne qui n’a jamais commis d’erreurs n’a jamais tenté d’innover.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Albert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Einstein,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physicien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17424" y="2170023"/>
            <a:ext cx="100296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La plus grande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erreur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que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vous puissiez faire dans la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vie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c’est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d’avoir peur de faire des erreurs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pPr algn="ctr"/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John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Fitzgerald Kennedy, homme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d’État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66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17424" y="2239034"/>
            <a:ext cx="100123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L’expérience est le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nom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que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chacun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donne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à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ses erreurs.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pPr algn="ctr"/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Oscar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Wilde,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écrivain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74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63925" y="2164272"/>
            <a:ext cx="99491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Le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succès,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c’est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d’aller d’échec en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échec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sans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perdre son enthousiasme.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Winston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Churchill, homme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d’État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4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01314" y="2727864"/>
            <a:ext cx="93010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L’échec est le fondement de la réussite.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Lao </a:t>
            </a:r>
            <a:r>
              <a:rPr lang="fr-BE" sz="2800" b="1" dirty="0" err="1" smtClean="0">
                <a:solidFill>
                  <a:srgbClr val="104579"/>
                </a:solidFill>
                <a:latin typeface="Muli" pitchFamily="2" charset="0"/>
              </a:rPr>
              <a:t>Tseu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sage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10704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632945" y="5072224"/>
            <a:ext cx="1684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>
                <a:latin typeface="Muli" pitchFamily="2" charset="0"/>
              </a:rPr>
              <a:t>Philippe </a:t>
            </a:r>
            <a:r>
              <a:rPr lang="fr-BE" sz="1050" dirty="0" err="1">
                <a:latin typeface="Muli" pitchFamily="2" charset="0"/>
              </a:rPr>
              <a:t>Geluck</a:t>
            </a:r>
            <a:r>
              <a:rPr lang="fr-BE" sz="1050" dirty="0">
                <a:latin typeface="Muli" pitchFamily="2" charset="0"/>
              </a:rPr>
              <a:t>, artiste</a:t>
            </a:r>
            <a:endParaRPr lang="fr-BE" sz="800" dirty="0">
              <a:latin typeface="Muli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76" y="1801091"/>
            <a:ext cx="10397612" cy="325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1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632945" y="5072224"/>
            <a:ext cx="1684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>
                <a:latin typeface="Muli" pitchFamily="2" charset="0"/>
              </a:rPr>
              <a:t>Philippe </a:t>
            </a:r>
            <a:r>
              <a:rPr lang="fr-BE" sz="1050" dirty="0" err="1">
                <a:latin typeface="Muli" pitchFamily="2" charset="0"/>
              </a:rPr>
              <a:t>Geluck</a:t>
            </a:r>
            <a:r>
              <a:rPr lang="fr-BE" sz="1050" dirty="0">
                <a:latin typeface="Muli" pitchFamily="2" charset="0"/>
              </a:rPr>
              <a:t>, artiste</a:t>
            </a:r>
            <a:endParaRPr lang="fr-BE" sz="800" dirty="0">
              <a:latin typeface="Muli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76" y="1801091"/>
            <a:ext cx="10397612" cy="325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2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culture de l’erreur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744218"/>
            <a:ext cx="5715000" cy="57912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918501" y="6281502"/>
            <a:ext cx="16964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50" dirty="0">
                <a:latin typeface="Muli" pitchFamily="2" charset="0"/>
              </a:rPr>
              <a:t>Philippe </a:t>
            </a:r>
            <a:r>
              <a:rPr lang="fr-BE" sz="1050" dirty="0" err="1">
                <a:latin typeface="Muli" pitchFamily="2" charset="0"/>
              </a:rPr>
              <a:t>Geluck</a:t>
            </a:r>
            <a:r>
              <a:rPr lang="fr-BE" sz="1050" dirty="0">
                <a:latin typeface="Muli" pitchFamily="2" charset="0"/>
              </a:rPr>
              <a:t>, artiste</a:t>
            </a:r>
            <a:endParaRPr lang="fr-BE" sz="800" dirty="0"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46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3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Définition d’une tradition scoute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03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90660" y="1061022"/>
            <a:ext cx="50142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Une </a:t>
            </a:r>
            <a:r>
              <a:rPr lang="fr-BE" dirty="0">
                <a:solidFill>
                  <a:srgbClr val="104579"/>
                </a:solidFill>
                <a:latin typeface="Muli" pitchFamily="2" charset="0"/>
              </a:rPr>
              <a:t>tradition, c’est une manière d’agir ou de penser transmise depuis des générations à l’intérieur d’un groupe. </a:t>
            </a:r>
            <a:r>
              <a:rPr lang="fr-BE" sz="1600" dirty="0">
                <a:solidFill>
                  <a:srgbClr val="104579"/>
                </a:solidFill>
                <a:latin typeface="Muli" pitchFamily="2" charset="0"/>
              </a:rPr>
              <a:t>(Larousse</a:t>
            </a: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)</a:t>
            </a:r>
            <a:endParaRPr lang="fr-BE" sz="1600" dirty="0" smtClean="0">
              <a:solidFill>
                <a:srgbClr val="104579"/>
              </a:solidFill>
              <a:latin typeface="Muli" pitchFamily="2" charset="0"/>
            </a:endParaRPr>
          </a:p>
          <a:p>
            <a:endParaRPr lang="fr-BE" dirty="0">
              <a:solidFill>
                <a:srgbClr val="104579"/>
              </a:solidFill>
              <a:latin typeface="Muli" pitchFamily="2" charset="0"/>
            </a:endParaRPr>
          </a:p>
          <a:p>
            <a:r>
              <a:rPr lang="fr-BE" dirty="0">
                <a:solidFill>
                  <a:srgbClr val="104579"/>
                </a:solidFill>
                <a:latin typeface="Muli" pitchFamily="2" charset="0"/>
              </a:rPr>
              <a:t>Une tradition scoute doit être en cohérence avec nos </a:t>
            </a:r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valeurs,</a:t>
            </a:r>
            <a:br>
              <a:rPr lang="fr-BE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dans </a:t>
            </a:r>
            <a:r>
              <a:rPr lang="fr-BE" dirty="0">
                <a:solidFill>
                  <a:srgbClr val="104579"/>
                </a:solidFill>
                <a:latin typeface="Muli" pitchFamily="2" charset="0"/>
              </a:rPr>
              <a:t>un objectif </a:t>
            </a:r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éducatif</a:t>
            </a:r>
            <a:br>
              <a:rPr lang="fr-BE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et </a:t>
            </a:r>
            <a:r>
              <a:rPr lang="fr-BE" dirty="0">
                <a:solidFill>
                  <a:srgbClr val="104579"/>
                </a:solidFill>
                <a:latin typeface="Muli" pitchFamily="2" charset="0"/>
              </a:rPr>
              <a:t>en lien avec notre méthode</a:t>
            </a:r>
            <a:r>
              <a:rPr lang="fr-BE" dirty="0" smtClean="0">
                <a:solidFill>
                  <a:srgbClr val="104579"/>
                </a:solidFill>
                <a:latin typeface="Muli" pitchFamily="2" charset="0"/>
              </a:rPr>
              <a:t>.</a:t>
            </a:r>
            <a:endParaRPr lang="fr-BE" dirty="0">
              <a:solidFill>
                <a:srgbClr val="104579"/>
              </a:solidFill>
              <a:latin typeface="Muli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05" y="913242"/>
            <a:ext cx="5145960" cy="558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11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21101" y="1807713"/>
            <a:ext cx="109210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 Chaque intelligence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individuelle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nait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de la coopération collective de milliards de neurones, chaque intelligence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collective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nait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de la coopération de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nombreux individus.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endParaRPr lang="fr-BE" sz="3200" dirty="0" smtClean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Edgar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Morin,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sociologue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1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4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sur le changement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633989" y="6161579"/>
            <a:ext cx="69240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rgbClr val="104579"/>
                </a:solidFill>
                <a:latin typeface="Muli" pitchFamily="2" charset="0"/>
              </a:rPr>
              <a:t>Source : </a:t>
            </a:r>
            <a:r>
              <a:rPr lang="fr-BE" sz="1000" u="sng" dirty="0">
                <a:solidFill>
                  <a:srgbClr val="104579"/>
                </a:solidFill>
                <a:latin typeface="Muli" pitchFamily="2" charset="0"/>
                <a:hlinkClick r:id="rId2"/>
              </a:rPr>
              <a:t>https://www.dessinateurdepresse.com/illustrations-illustrateur/conduite-du-changement-humour-dessin/</a:t>
            </a:r>
            <a:endParaRPr lang="fr-BE" sz="1000" dirty="0">
              <a:solidFill>
                <a:srgbClr val="104579"/>
              </a:solidFill>
              <a:latin typeface="Muli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882650"/>
            <a:ext cx="72009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9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4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sur le changement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664960" y="6348817"/>
            <a:ext cx="69355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rgbClr val="104579"/>
                </a:solidFill>
                <a:latin typeface="Muli" pitchFamily="2" charset="0"/>
              </a:rPr>
              <a:t>Source : </a:t>
            </a:r>
            <a:r>
              <a:rPr lang="fr-BE" sz="1000" u="sng" dirty="0">
                <a:solidFill>
                  <a:srgbClr val="104579"/>
                </a:solidFill>
                <a:latin typeface="Muli" pitchFamily="2" charset="0"/>
                <a:hlinkClick r:id="rId2"/>
              </a:rPr>
              <a:t>https://www.dessinateurdepresse.com/illustrations-illustrateur/conduite-du-changement-humour-dessin/</a:t>
            </a:r>
            <a:endParaRPr lang="fr-BE" sz="1000" dirty="0">
              <a:solidFill>
                <a:srgbClr val="104579"/>
              </a:solidFill>
              <a:latin typeface="Muli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961" y="942110"/>
            <a:ext cx="7057520" cy="50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4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4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sur le changement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32907" y="6120239"/>
            <a:ext cx="5785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>
                <a:solidFill>
                  <a:srgbClr val="104579"/>
                </a:solidFill>
                <a:latin typeface="Muli" pitchFamily="2" charset="0"/>
              </a:rPr>
              <a:t>Source : </a:t>
            </a:r>
            <a:r>
              <a:rPr lang="fr-BE" sz="1000" u="sng" dirty="0">
                <a:solidFill>
                  <a:srgbClr val="104579"/>
                </a:solidFill>
                <a:latin typeface="Muli" pitchFamily="2" charset="0"/>
                <a:hlinkClick r:id="rId2"/>
              </a:rPr>
              <a:t>https://www.lettreducadre.fr/15292/la-resistance-au-changement-une-opportunite/</a:t>
            </a:r>
            <a:endParaRPr lang="fr-BE" sz="1000" dirty="0">
              <a:solidFill>
                <a:srgbClr val="104579"/>
              </a:solidFill>
              <a:latin typeface="Muli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367" y="1237191"/>
            <a:ext cx="6732415" cy="448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7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4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sur le changement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 smtClean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  <a:endParaRPr lang="fr-FR" sz="28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840417" y="6273271"/>
            <a:ext cx="9301018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solidFill>
                  <a:srgbClr val="104579"/>
                </a:solidFill>
                <a:latin typeface="Muli" pitchFamily="2" charset="0"/>
              </a:rPr>
              <a:t>Source : </a:t>
            </a:r>
            <a:r>
              <a:rPr lang="fr-BE" sz="1000" u="sng" dirty="0" smtClean="0">
                <a:solidFill>
                  <a:srgbClr val="104579"/>
                </a:solidFill>
                <a:latin typeface="Muli" pitchFamily="2" charset="0"/>
                <a:hlinkClick r:id="rId2"/>
              </a:rPr>
              <a:t>https://www.terresacree.org/actualites/1643/actualite-qui-veut-le-changement-qui-est-pret-a-changer-dessin-humoristique-o-121359</a:t>
            </a:r>
            <a:endParaRPr lang="fr-BE" sz="1000" dirty="0">
              <a:solidFill>
                <a:srgbClr val="104579"/>
              </a:solidFill>
              <a:latin typeface="Muli" pitchFamily="2" charset="0"/>
            </a:endParaRPr>
          </a:p>
          <a:p>
            <a:endParaRPr lang="fr-BE" sz="1000" dirty="0">
              <a:solidFill>
                <a:srgbClr val="104579"/>
              </a:solidFill>
              <a:latin typeface="Muli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1041400"/>
            <a:ext cx="63500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1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6813" y="1669691"/>
            <a:ext cx="1065756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 smtClean="0">
              <a:solidFill>
                <a:srgbClr val="104579"/>
              </a:solidFill>
              <a:latin typeface="Muli" pitchFamily="2" charset="0"/>
            </a:endParaRP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 Se réunir est un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début,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rester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ensemble est un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progrès,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travailler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ensemble est la réussite.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endParaRPr lang="fr-BE" sz="3200" dirty="0" smtClean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Henry </a:t>
            </a:r>
            <a:r>
              <a:rPr lang="fr-BE" sz="2800" b="1" dirty="0">
                <a:solidFill>
                  <a:srgbClr val="104579"/>
                </a:solidFill>
                <a:latin typeface="Muli" pitchFamily="2" charset="0"/>
              </a:rPr>
              <a:t>Ford,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industriel</a:t>
            </a:r>
            <a:endParaRPr lang="fr-BE" sz="2800" b="1" dirty="0" smtClean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9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17424" y="2354052"/>
            <a:ext cx="103125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 Aucun de nous ne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sait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ce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que nous savons tous, ensemble.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endParaRPr lang="fr-BE" sz="3200" dirty="0" smtClean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Euripide</a:t>
            </a:r>
            <a:r>
              <a:rPr lang="fr-BE" sz="2800" b="1" dirty="0">
                <a:solidFill>
                  <a:srgbClr val="104579"/>
                </a:solidFill>
                <a:latin typeface="Muli" pitchFamily="2" charset="0"/>
              </a:rPr>
              <a:t>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dramaturge</a:t>
            </a:r>
            <a:endParaRPr lang="fr-BE" sz="2800" b="1" dirty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02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51788" y="1709947"/>
            <a:ext cx="93010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 La pierre n'a point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d'espoir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que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d'être autre chose que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pierre,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mais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de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collaborer,</a:t>
            </a:r>
          </a:p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elle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s'assemble et devient temple.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b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Antoine </a:t>
            </a:r>
            <a:r>
              <a:rPr lang="fr-BE" sz="2800" b="1" dirty="0">
                <a:solidFill>
                  <a:srgbClr val="104579"/>
                </a:solidFill>
                <a:latin typeface="Muli" pitchFamily="2" charset="0"/>
              </a:rPr>
              <a:t>de Saint-Exupéry,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écrivain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1483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17424" y="2451819"/>
            <a:ext cx="100526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dirty="0">
              <a:solidFill>
                <a:srgbClr val="104579"/>
              </a:solidFill>
              <a:latin typeface="Muli" pitchFamily="2" charset="0"/>
            </a:endParaRPr>
          </a:p>
          <a:p>
            <a:pPr algn="ctr"/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« Si nul n’est parfait, une équipe peut l’être. » </a:t>
            </a:r>
            <a:endParaRPr lang="fr-BE" sz="3200" dirty="0" smtClean="0">
              <a:solidFill>
                <a:srgbClr val="104579"/>
              </a:solidFill>
              <a:latin typeface="Muli" pitchFamily="2" charset="0"/>
            </a:endParaRPr>
          </a:p>
          <a:p>
            <a:endParaRPr lang="fr-BE" sz="3200" b="1" i="1" dirty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3200" b="1" dirty="0" smtClean="0">
                <a:solidFill>
                  <a:srgbClr val="104579"/>
                </a:solidFill>
                <a:latin typeface="Muli" pitchFamily="2" charset="0"/>
              </a:rPr>
              <a:t>Meredith </a:t>
            </a:r>
            <a:r>
              <a:rPr lang="fr-BE" sz="3200" b="1" dirty="0" err="1">
                <a:solidFill>
                  <a:srgbClr val="104579"/>
                </a:solidFill>
                <a:latin typeface="Muli" pitchFamily="2" charset="0"/>
              </a:rPr>
              <a:t>Belbin</a:t>
            </a:r>
            <a:r>
              <a:rPr lang="fr-BE" sz="3200" b="1" dirty="0">
                <a:solidFill>
                  <a:srgbClr val="104579"/>
                </a:solidFill>
                <a:latin typeface="Muli" pitchFamily="2" charset="0"/>
              </a:rPr>
              <a:t>, </a:t>
            </a:r>
            <a:r>
              <a:rPr lang="fr-BE" sz="3200" b="1" dirty="0" smtClean="0">
                <a:solidFill>
                  <a:srgbClr val="104579"/>
                </a:solidFill>
                <a:latin typeface="Muli" pitchFamily="2" charset="0"/>
              </a:rPr>
              <a:t>psychosociologue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358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65665" y="2267789"/>
            <a:ext cx="103199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«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 L'intelligence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collective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est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l'art de maximiser 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simultanément</a:t>
            </a:r>
            <a:b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la </a:t>
            </a:r>
            <a:r>
              <a:rPr lang="fr-BE" sz="3200" dirty="0">
                <a:solidFill>
                  <a:srgbClr val="104579"/>
                </a:solidFill>
                <a:latin typeface="Muli" pitchFamily="2" charset="0"/>
              </a:rPr>
              <a:t>liberté créatrice et l'efficacité collaborative. </a:t>
            </a:r>
            <a:r>
              <a:rPr lang="fr-BE" sz="3200" dirty="0" smtClean="0">
                <a:solidFill>
                  <a:srgbClr val="104579"/>
                </a:solidFill>
                <a:latin typeface="Muli" pitchFamily="2" charset="0"/>
              </a:rPr>
              <a:t>»</a:t>
            </a:r>
          </a:p>
          <a:p>
            <a:endParaRPr lang="fr-BE" sz="3200" dirty="0" smtClean="0">
              <a:solidFill>
                <a:srgbClr val="104579"/>
              </a:solidFill>
              <a:latin typeface="Muli" pitchFamily="2" charset="0"/>
            </a:endParaRPr>
          </a:p>
          <a:p>
            <a:pPr algn="r"/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Pierre </a:t>
            </a:r>
            <a:r>
              <a:rPr lang="fr-BE" sz="2800" b="1" dirty="0">
                <a:solidFill>
                  <a:srgbClr val="104579"/>
                </a:solidFill>
                <a:latin typeface="Muli" pitchFamily="2" charset="0"/>
              </a:rPr>
              <a:t>Lévy, </a:t>
            </a:r>
            <a:r>
              <a:rPr lang="fr-BE" sz="2800" b="1" dirty="0" smtClean="0">
                <a:solidFill>
                  <a:srgbClr val="104579"/>
                </a:solidFill>
                <a:latin typeface="Muli" pitchFamily="2" charset="0"/>
              </a:rPr>
              <a:t>philosophe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206204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267317" y="6408426"/>
            <a:ext cx="91226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BE" sz="1000" dirty="0">
                <a:latin typeface="Muli" pitchFamily="2" charset="0"/>
              </a:rPr>
              <a:t>Source : </a:t>
            </a:r>
            <a:r>
              <a:rPr lang="fr-BE" sz="1000" u="sng" dirty="0">
                <a:latin typeface="Muli" pitchFamily="2" charset="0"/>
                <a:hlinkClick r:id="rId2"/>
              </a:rPr>
              <a:t>http://trpocb.org/psoc-reddition-de-comptes-cadre-de-reference-bleu-et-rien-de-plus/si-nous-sommes-tous-unis-personne-ne-tombe</a:t>
            </a:r>
            <a:r>
              <a:rPr lang="fr-BE" sz="1000" u="sng" dirty="0" smtClean="0">
                <a:latin typeface="Muli" pitchFamily="2" charset="0"/>
                <a:hlinkClick r:id="rId2"/>
              </a:rPr>
              <a:t>/</a:t>
            </a:r>
            <a:endParaRPr lang="fr-BE" sz="1000" dirty="0">
              <a:latin typeface="Muli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590" y="725234"/>
            <a:ext cx="2888095" cy="552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3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smtClean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annexe 1 </a:t>
            </a:r>
            <a:r>
              <a:rPr lang="fr-FR" sz="1800" b="0" i="0" dirty="0" smtClean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Illustrations et citations sur la force et le collectif</a:t>
            </a:r>
            <a:endParaRPr lang="fr-FR" sz="1800" b="0" i="0" dirty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182736" y="6480226"/>
            <a:ext cx="38357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000" dirty="0" smtClean="0">
                <a:latin typeface="Muli" pitchFamily="2" charset="0"/>
              </a:rPr>
              <a:t>Source</a:t>
            </a:r>
            <a:r>
              <a:rPr lang="fr-BE" sz="1000" dirty="0">
                <a:latin typeface="Muli" pitchFamily="2" charset="0"/>
              </a:rPr>
              <a:t> : </a:t>
            </a:r>
            <a:r>
              <a:rPr lang="fr-BE" sz="1000" u="sng" dirty="0">
                <a:latin typeface="Muli" pitchFamily="2" charset="0"/>
                <a:hlinkClick r:id="rId2"/>
              </a:rPr>
              <a:t>https://</a:t>
            </a:r>
            <a:r>
              <a:rPr lang="fr-BE" sz="1000" u="sng" dirty="0" smtClean="0">
                <a:latin typeface="Muli" pitchFamily="2" charset="0"/>
                <a:hlinkClick r:id="rId2"/>
              </a:rPr>
              <a:t>www.natalliabushuyeva.com/the-giant-turnip</a:t>
            </a:r>
            <a:endParaRPr lang="fr-BE" sz="1000" dirty="0">
              <a:latin typeface="Muli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113" y="1489162"/>
            <a:ext cx="8200159" cy="484158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32509" y="754906"/>
            <a:ext cx="1153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dirty="0">
                <a:solidFill>
                  <a:srgbClr val="104579"/>
                </a:solidFill>
                <a:latin typeface="Muli" pitchFamily="2" charset="0"/>
              </a:rPr>
              <a:t>Peut-être connaissez-vous ce conte russe où toute </a:t>
            </a: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une famille </a:t>
            </a:r>
            <a:r>
              <a:rPr lang="fr-BE" sz="1600" dirty="0">
                <a:solidFill>
                  <a:srgbClr val="104579"/>
                </a:solidFill>
                <a:latin typeface="Muli" pitchFamily="2" charset="0"/>
              </a:rPr>
              <a:t>s’unit pour arracher un gros navet, en </a:t>
            </a: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vain…</a:t>
            </a:r>
            <a:b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</a:b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Jusqu’à </a:t>
            </a:r>
            <a:r>
              <a:rPr lang="fr-BE" sz="1600" dirty="0">
                <a:solidFill>
                  <a:srgbClr val="104579"/>
                </a:solidFill>
                <a:latin typeface="Muli" pitchFamily="2" charset="0"/>
              </a:rPr>
              <a:t>ce que la petite souris vienne en </a:t>
            </a: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renfort</a:t>
            </a:r>
            <a:r>
              <a:rPr lang="fr-BE" sz="1600" dirty="0">
                <a:solidFill>
                  <a:srgbClr val="104579"/>
                </a:solidFill>
                <a:latin typeface="Muli" pitchFamily="2" charset="0"/>
              </a:rPr>
              <a:t> </a:t>
            </a:r>
            <a:r>
              <a:rPr lang="fr-BE" sz="1600" dirty="0" smtClean="0">
                <a:solidFill>
                  <a:srgbClr val="104579"/>
                </a:solidFill>
                <a:latin typeface="Muli" pitchFamily="2" charset="0"/>
              </a:rPr>
              <a:t>!</a:t>
            </a:r>
            <a:endParaRPr lang="fr-BE" sz="1600" dirty="0">
              <a:solidFill>
                <a:srgbClr val="104579"/>
              </a:solidFill>
              <a:latin typeface="Mu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82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693</Words>
  <Application>Microsoft Office PowerPoint</Application>
  <PresentationFormat>Grand écran</PresentationFormat>
  <Paragraphs>104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Calibri</vt:lpstr>
      <vt:lpstr>Muli</vt:lpstr>
      <vt:lpstr>Muli Black</vt:lpstr>
      <vt:lpstr>Muli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Tielemans</dc:creator>
  <cp:lastModifiedBy>Pascale Ek</cp:lastModifiedBy>
  <cp:revision>66</cp:revision>
  <cp:lastPrinted>2020-09-07T14:34:12Z</cp:lastPrinted>
  <dcterms:created xsi:type="dcterms:W3CDTF">2020-05-26T08:04:10Z</dcterms:created>
  <dcterms:modified xsi:type="dcterms:W3CDTF">2021-02-17T08:56:47Z</dcterms:modified>
</cp:coreProperties>
</file>